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1.xml" ContentType="application/vnd.openxmlformats-officedocument.presentationml.notesSlide+xml"/>
  <Override PartName="/ppt/tags/tag67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6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61" r:id="rId3"/>
    <p:sldId id="262" r:id="rId4"/>
    <p:sldId id="275" r:id="rId5"/>
    <p:sldId id="276" r:id="rId6"/>
    <p:sldId id="277" r:id="rId7"/>
    <p:sldId id="279" r:id="rId8"/>
    <p:sldId id="280" r:id="rId9"/>
    <p:sldId id="265" r:id="rId10"/>
    <p:sldId id="273" r:id="rId11"/>
    <p:sldId id="283" r:id="rId12"/>
    <p:sldId id="264" r:id="rId13"/>
    <p:sldId id="260" r:id="rId14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eng liu" initials="zl" lastIdx="1" clrIdx="0">
    <p:extLst>
      <p:ext uri="{19B8F6BF-5375-455C-9EA6-DF929625EA0E}">
        <p15:presenceInfo xmlns:p15="http://schemas.microsoft.com/office/powerpoint/2012/main" userId="4d4a2df23b30354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78" autoAdjust="0"/>
    <p:restoredTop sz="88212" autoAdjust="0"/>
  </p:normalViewPr>
  <p:slideViewPr>
    <p:cSldViewPr snapToGrid="0" showGuides="1">
      <p:cViewPr varScale="1">
        <p:scale>
          <a:sx n="99" d="100"/>
          <a:sy n="99" d="100"/>
        </p:scale>
        <p:origin x="568" y="9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C1D728-3050-4DDB-84FB-8AD549646171}" type="datetimeFigureOut">
              <a:rPr lang="zh-CN" altLang="en-US" smtClean="0"/>
              <a:t>2025/11/21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EA29A2-0B4F-4FDE-B7AC-AF3D1A140D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3914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A29A2-0B4F-4FDE-B7AC-AF3D1A140D0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0623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这里介绍背景，首先引入</a:t>
            </a:r>
            <a:r>
              <a:rPr lang="en-US" altLang="zh-CN" dirty="0"/>
              <a:t>VLA</a:t>
            </a:r>
            <a:r>
              <a:rPr lang="zh-CN" altLang="en-US" dirty="0"/>
              <a:t>这个工作，然后讲清楚</a:t>
            </a:r>
            <a:r>
              <a:rPr lang="en-US" altLang="zh-CN" dirty="0"/>
              <a:t>VLA</a:t>
            </a:r>
            <a:r>
              <a:rPr lang="zh-CN" altLang="en-US" dirty="0"/>
              <a:t>的</a:t>
            </a:r>
            <a:r>
              <a:rPr lang="en-US" altLang="zh-CN" dirty="0"/>
              <a:t>pipeline</a:t>
            </a:r>
            <a:r>
              <a:rPr lang="zh-CN" altLang="en-US" dirty="0"/>
              <a:t>，这个抽象的</a:t>
            </a:r>
            <a:r>
              <a:rPr lang="en-US" altLang="zh-CN" dirty="0"/>
              <a:t>workflow.</a:t>
            </a:r>
          </a:p>
          <a:p>
            <a:r>
              <a:rPr lang="zh-CN" altLang="en-US" dirty="0"/>
              <a:t>早期</a:t>
            </a:r>
            <a:r>
              <a:rPr lang="en-US" altLang="zh-CN" dirty="0"/>
              <a:t>VLA</a:t>
            </a:r>
            <a:r>
              <a:rPr lang="zh-CN" altLang="en-US" dirty="0"/>
              <a:t>的论文工作，核心内容就是其如何实现</a:t>
            </a:r>
            <a:r>
              <a:rPr lang="en-US" altLang="zh-CN" dirty="0"/>
              <a:t>vision – language-action </a:t>
            </a:r>
            <a:r>
              <a:rPr lang="zh-CN" altLang="en-US" dirty="0"/>
              <a:t>对齐的。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A29A2-0B4F-4FDE-B7AC-AF3D1A140D0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002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zh-CN" altLang="en-US" dirty="0"/>
              <a:t>在</a:t>
            </a:r>
            <a:r>
              <a:rPr lang="en-US" altLang="zh-CN" dirty="0"/>
              <a:t>Sematic stream</a:t>
            </a:r>
            <a:r>
              <a:rPr lang="zh-CN" altLang="en-US" dirty="0"/>
              <a:t>中，图片和文本分别经过视觉编码器（</a:t>
            </a:r>
            <a:r>
              <a:rPr lang="en-US" altLang="zh-CN" dirty="0" err="1"/>
              <a:t>ViT</a:t>
            </a:r>
            <a:r>
              <a:rPr lang="zh-CN" altLang="en-US" dirty="0"/>
              <a:t>或</a:t>
            </a:r>
            <a:r>
              <a:rPr lang="en-US" altLang="zh-CN" dirty="0" err="1"/>
              <a:t>ResNet</a:t>
            </a:r>
            <a:r>
              <a:rPr lang="zh-CN" altLang="en-US" dirty="0"/>
              <a:t>）和文本编码器（</a:t>
            </a:r>
            <a:r>
              <a:rPr lang="en-US" altLang="zh-CN" dirty="0"/>
              <a:t>Transformer</a:t>
            </a:r>
            <a:r>
              <a:rPr lang="zh-CN" altLang="en-US" dirty="0"/>
              <a:t>）编码得到</a:t>
            </a:r>
            <a:r>
              <a:rPr lang="en-US" altLang="zh-CN" dirty="0"/>
              <a:t>2</a:t>
            </a:r>
            <a:r>
              <a:rPr lang="zh-CN" altLang="en-US" dirty="0"/>
              <a:t>个</a:t>
            </a:r>
            <a:r>
              <a:rPr lang="en-US" altLang="zh-CN" dirty="0"/>
              <a:t>embedding</a:t>
            </a:r>
            <a:r>
              <a:rPr lang="zh-CN" altLang="en-US" dirty="0"/>
              <a:t>，</a:t>
            </a:r>
            <a:r>
              <a:rPr lang="en-US" altLang="zh-CN" dirty="0"/>
              <a:t>$</a:t>
            </a:r>
            <a:r>
              <a:rPr lang="en-US" altLang="zh-CN" dirty="0" err="1"/>
              <a:t>f_I</a:t>
            </a:r>
            <a:r>
              <a:rPr lang="en-US" altLang="zh-CN" dirty="0"/>
              <a:t>$ </a:t>
            </a:r>
            <a:r>
              <a:rPr lang="zh-CN" altLang="en-US" dirty="0"/>
              <a:t>和</a:t>
            </a:r>
            <a:r>
              <a:rPr lang="en-US" altLang="zh-CN" dirty="0"/>
              <a:t>$</a:t>
            </a:r>
            <a:r>
              <a:rPr lang="en-US" altLang="zh-CN" dirty="0" err="1"/>
              <a:t>f_L</a:t>
            </a:r>
            <a:r>
              <a:rPr lang="en-US" altLang="zh-CN" dirty="0"/>
              <a:t>$</a:t>
            </a:r>
            <a:r>
              <a:rPr lang="zh-CN" altLang="en-US" dirty="0"/>
              <a:t>；</a:t>
            </a:r>
          </a:p>
          <a:p>
            <a:pPr>
              <a:buFont typeface="+mj-lt"/>
              <a:buAutoNum type="arabicPeriod"/>
            </a:pPr>
            <a:r>
              <a:rPr lang="zh-CN" altLang="en-US" dirty="0"/>
              <a:t>在</a:t>
            </a:r>
            <a:r>
              <a:rPr lang="en-US" altLang="zh-CN" dirty="0"/>
              <a:t>Spatial stream</a:t>
            </a:r>
            <a:r>
              <a:rPr lang="zh-CN" altLang="en-US" dirty="0"/>
              <a:t>中，</a:t>
            </a:r>
            <a:r>
              <a:rPr lang="en-US" altLang="zh-CN" dirty="0"/>
              <a:t>RGB-D</a:t>
            </a:r>
            <a:r>
              <a:rPr lang="zh-CN" altLang="en-US" dirty="0"/>
              <a:t>经过一个未训练的</a:t>
            </a:r>
            <a:r>
              <a:rPr lang="en-US" altLang="zh-CN" dirty="0" err="1"/>
              <a:t>ResNet</a:t>
            </a:r>
            <a:r>
              <a:rPr lang="en-US" altLang="zh-CN" dirty="0"/>
              <a:t>-like backbone</a:t>
            </a:r>
            <a:r>
              <a:rPr lang="zh-CN" altLang="en-US" dirty="0"/>
              <a:t>得到特征 </a:t>
            </a:r>
            <a:r>
              <a:rPr lang="en-US" altLang="zh-CN" dirty="0"/>
              <a:t>$</a:t>
            </a:r>
            <a:r>
              <a:rPr lang="en-US" altLang="zh-CN" dirty="0" err="1"/>
              <a:t>f_d</a:t>
            </a:r>
            <a:r>
              <a:rPr lang="en-US" altLang="zh-CN" dirty="0"/>
              <a:t>$</a:t>
            </a:r>
            <a:r>
              <a:rPr lang="zh-CN" altLang="en-US" dirty="0"/>
              <a:t>，然后</a:t>
            </a:r>
            <a:r>
              <a:rPr lang="en-US" altLang="zh-CN" dirty="0"/>
              <a:t>laterally fused </a:t>
            </a:r>
            <a:r>
              <a:rPr lang="zh-CN" altLang="en-US" dirty="0"/>
              <a:t>到</a:t>
            </a:r>
            <a:r>
              <a:rPr lang="en-US" altLang="zh-CN" dirty="0"/>
              <a:t>semantic stream</a:t>
            </a:r>
            <a:r>
              <a:rPr lang="zh-CN" altLang="en-US" dirty="0"/>
              <a:t>中；</a:t>
            </a:r>
          </a:p>
          <a:p>
            <a:pPr>
              <a:buFont typeface="+mj-lt"/>
              <a:buAutoNum type="arabicPeriod"/>
            </a:pPr>
            <a:r>
              <a:rPr lang="zh-CN" altLang="en-US" dirty="0"/>
              <a:t>在每一层，</a:t>
            </a:r>
            <a:r>
              <a:rPr lang="en-US" altLang="zh-CN" dirty="0"/>
              <a:t>$</a:t>
            </a:r>
            <a:r>
              <a:rPr lang="en-US" altLang="zh-CN" dirty="0" err="1"/>
              <a:t>f_I</a:t>
            </a:r>
            <a:r>
              <a:rPr lang="en-US" altLang="zh-CN" dirty="0"/>
              <a:t>$ </a:t>
            </a:r>
            <a:r>
              <a:rPr lang="zh-CN" altLang="en-US" dirty="0"/>
              <a:t>和</a:t>
            </a:r>
            <a:r>
              <a:rPr lang="en-US" altLang="zh-CN" dirty="0"/>
              <a:t>$</a:t>
            </a:r>
            <a:r>
              <a:rPr lang="en-US" altLang="zh-CN" dirty="0" err="1"/>
              <a:t>f_L</a:t>
            </a:r>
            <a:r>
              <a:rPr lang="en-US" altLang="zh-CN" dirty="0"/>
              <a:t>$</a:t>
            </a:r>
            <a:r>
              <a:rPr lang="zh-CN" altLang="en-US" dirty="0"/>
              <a:t>经过</a:t>
            </a:r>
            <a:r>
              <a:rPr lang="en-US" altLang="zh-CN" dirty="0"/>
              <a:t>cross-attention fuse </a:t>
            </a:r>
            <a:r>
              <a:rPr lang="zh-CN" altLang="en-US" dirty="0"/>
              <a:t>得到语义特征图 </a:t>
            </a:r>
            <a:r>
              <a:rPr lang="en-US" altLang="zh-CN" dirty="0"/>
              <a:t>$F=Fuse(</a:t>
            </a:r>
            <a:r>
              <a:rPr lang="en-US" altLang="zh-CN" dirty="0" err="1"/>
              <a:t>f_I,f_L</a:t>
            </a:r>
            <a:r>
              <a:rPr lang="en-US" altLang="zh-CN" dirty="0"/>
              <a:t>)$ </a:t>
            </a:r>
            <a:r>
              <a:rPr lang="zh-CN" altLang="en-US" dirty="0"/>
              <a:t>，然后再与 </a:t>
            </a:r>
            <a:r>
              <a:rPr lang="en-US" altLang="zh-CN" dirty="0"/>
              <a:t>$</a:t>
            </a:r>
            <a:r>
              <a:rPr lang="en-US" altLang="zh-CN" dirty="0" err="1"/>
              <a:t>f_d</a:t>
            </a:r>
            <a:r>
              <a:rPr lang="en-US" altLang="zh-CN" dirty="0"/>
              <a:t>$</a:t>
            </a:r>
            <a:r>
              <a:rPr lang="zh-CN" altLang="en-US" dirty="0"/>
              <a:t>进行</a:t>
            </a:r>
            <a:r>
              <a:rPr lang="en-US" altLang="zh-CN" dirty="0"/>
              <a:t>1×1 conv</a:t>
            </a:r>
            <a:r>
              <a:rPr lang="zh-CN" altLang="en-US" dirty="0"/>
              <a:t>最后经过若干层后得到</a:t>
            </a:r>
            <a:r>
              <a:rPr lang="en-US" altLang="zh-CN" dirty="0"/>
              <a:t>affordance map</a:t>
            </a:r>
            <a:r>
              <a:rPr lang="zh-CN" altLang="en-US" dirty="0"/>
              <a:t>，其中每个像素表示“这里是否适合</a:t>
            </a:r>
            <a:r>
              <a:rPr lang="en-US" altLang="zh-CN" dirty="0"/>
              <a:t>pick/place”</a:t>
            </a:r>
            <a:r>
              <a:rPr lang="zh-CN" altLang="en-US" dirty="0"/>
              <a:t>。这里有一个信息点：”之所以能够用一个</a:t>
            </a:r>
            <a:r>
              <a:rPr lang="en-US" altLang="zh-CN" dirty="0"/>
              <a:t>map</a:t>
            </a:r>
            <a:r>
              <a:rPr lang="zh-CN" altLang="en-US" dirty="0"/>
              <a:t>直接表示这个信息是因为所有的操作都是在桌面上进行的（如上图所示）“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A29A2-0B4F-4FDE-B7AC-AF3D1A140D0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9284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其他离散的数据</a:t>
            </a:r>
            <a:r>
              <a:rPr lang="en-US" altLang="zh-CN" dirty="0"/>
              <a:t>scale</a:t>
            </a:r>
            <a:r>
              <a:rPr lang="zh-CN" altLang="en-US" dirty="0"/>
              <a:t>到</a:t>
            </a:r>
            <a:r>
              <a:rPr lang="en-US" altLang="zh-CN" dirty="0"/>
              <a:t>[0,1024), </a:t>
            </a:r>
            <a:r>
              <a:rPr lang="zh-CN" altLang="en-US" dirty="0"/>
              <a:t>连续的数据，例如关节数据</a:t>
            </a:r>
            <a:r>
              <a:rPr lang="en-US" altLang="zh-CN" dirty="0"/>
              <a:t>scale</a:t>
            </a:r>
            <a:r>
              <a:rPr lang="zh-CN" altLang="en-US" dirty="0"/>
              <a:t>到</a:t>
            </a:r>
            <a:r>
              <a:rPr lang="en-US" altLang="zh-CN" dirty="0"/>
              <a:t>(32000, 33024)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A29A2-0B4F-4FDE-B7AC-AF3D1A140D0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046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总结：</a:t>
            </a:r>
            <a:r>
              <a:rPr lang="en-US" altLang="zh-CN" dirty="0"/>
              <a:t>transformer</a:t>
            </a:r>
            <a:r>
              <a:rPr lang="zh-CN" altLang="en-US" dirty="0"/>
              <a:t>这两篇代表性的工作有</a:t>
            </a:r>
            <a:r>
              <a:rPr lang="en-US" altLang="zh-CN" dirty="0"/>
              <a:t>2</a:t>
            </a:r>
            <a:r>
              <a:rPr lang="zh-CN" altLang="en-US" dirty="0"/>
              <a:t>个关键词，“</a:t>
            </a:r>
            <a:r>
              <a:rPr lang="en-US" altLang="zh-CN" dirty="0"/>
              <a:t>tokenization”</a:t>
            </a:r>
            <a:r>
              <a:rPr lang="zh-CN" altLang="en-US" dirty="0"/>
              <a:t>和“自回归生成”，即将各种输入模态转化为</a:t>
            </a:r>
            <a:r>
              <a:rPr lang="en-US" altLang="zh-CN" dirty="0"/>
              <a:t>token</a:t>
            </a:r>
            <a:r>
              <a:rPr lang="zh-CN" altLang="en-US" dirty="0"/>
              <a:t>然后通过自回归网络序列生成</a:t>
            </a:r>
            <a:r>
              <a:rPr lang="en-US" altLang="zh-CN" dirty="0"/>
              <a:t>action policy</a:t>
            </a:r>
            <a:r>
              <a:rPr lang="zh-CN" altLang="en-US" dirty="0"/>
              <a:t>。</a:t>
            </a:r>
            <a:r>
              <a:rPr lang="en-US" altLang="zh-CN" dirty="0"/>
              <a:t>transformer</a:t>
            </a:r>
            <a:r>
              <a:rPr lang="zh-CN" altLang="en-US" dirty="0"/>
              <a:t>基于“相似性计算以及统计”的方法确实赋予了模型一定程度的泛化性和任务规划的能力，但是其对时间、空间以及物理规律一无所知，这使得</a:t>
            </a:r>
            <a:r>
              <a:rPr lang="en-US" altLang="zh-CN" dirty="0" err="1"/>
              <a:t>Gato</a:t>
            </a:r>
            <a:r>
              <a:rPr lang="zh-CN" altLang="en-US" dirty="0"/>
              <a:t>和</a:t>
            </a:r>
            <a:r>
              <a:rPr lang="en-US" altLang="zh-CN" dirty="0"/>
              <a:t>VIMA</a:t>
            </a:r>
            <a:r>
              <a:rPr lang="zh-CN" altLang="en-US" dirty="0"/>
              <a:t>这两个工作在短期任务上能有良好的表现，但是当</a:t>
            </a:r>
            <a:r>
              <a:rPr lang="en-US" altLang="zh-CN" dirty="0"/>
              <a:t>action step</a:t>
            </a:r>
            <a:r>
              <a:rPr lang="zh-CN" altLang="en-US" dirty="0"/>
              <a:t>超过了</a:t>
            </a:r>
            <a:r>
              <a:rPr lang="en-US" altLang="zh-CN" dirty="0"/>
              <a:t>20</a:t>
            </a:r>
            <a:r>
              <a:rPr lang="zh-CN" altLang="en-US" dirty="0"/>
              <a:t>后，成功率就会显著降低。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A29A2-0B4F-4FDE-B7AC-AF3D1A140D0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468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A29A2-0B4F-4FDE-B7AC-AF3D1A140D0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23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Groot N1 </a:t>
            </a:r>
            <a:r>
              <a:rPr lang="zh-CN" altLang="en-US" dirty="0"/>
              <a:t>设计了一个双系统的架构</a:t>
            </a:r>
            <a:r>
              <a:rPr lang="en-US" altLang="zh-CN" dirty="0"/>
              <a:t>(</a:t>
            </a:r>
            <a:r>
              <a:rPr lang="zh-CN" altLang="en-US" dirty="0"/>
              <a:t>模型总大小为</a:t>
            </a:r>
            <a:r>
              <a:rPr lang="en-US" altLang="zh-CN" dirty="0"/>
              <a:t>2B)</a:t>
            </a:r>
            <a:r>
              <a:rPr lang="zh-CN" altLang="en-US" dirty="0"/>
              <a:t>，</a:t>
            </a:r>
            <a:r>
              <a:rPr lang="en-US" altLang="zh-CN" dirty="0"/>
              <a:t>System 2</a:t>
            </a:r>
            <a:r>
              <a:rPr lang="zh-CN" altLang="en-US" dirty="0"/>
              <a:t>（</a:t>
            </a:r>
            <a:r>
              <a:rPr lang="en-US" altLang="zh-CN" dirty="0"/>
              <a:t>1.34B</a:t>
            </a:r>
            <a:r>
              <a:rPr lang="zh-CN" altLang="en-US" dirty="0"/>
              <a:t>），</a:t>
            </a:r>
            <a:r>
              <a:rPr lang="en-US" altLang="zh-CN" dirty="0"/>
              <a:t>system 2</a:t>
            </a:r>
            <a:r>
              <a:rPr lang="zh-CN" altLang="en-US" dirty="0"/>
              <a:t>的延迟可以低到</a:t>
            </a:r>
            <a:r>
              <a:rPr lang="en-US" altLang="zh-CN" dirty="0"/>
              <a:t>10ms.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A29A2-0B4F-4FDE-B7AC-AF3D1A140D0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1069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Groot N1 </a:t>
            </a:r>
            <a:r>
              <a:rPr lang="zh-CN" altLang="en-US" dirty="0"/>
              <a:t>设计了一个双系统的架构</a:t>
            </a:r>
            <a:r>
              <a:rPr lang="en-US" altLang="zh-CN" dirty="0"/>
              <a:t>(</a:t>
            </a:r>
            <a:r>
              <a:rPr lang="zh-CN" altLang="en-US" dirty="0"/>
              <a:t>模型总大小为</a:t>
            </a:r>
            <a:r>
              <a:rPr lang="en-US" altLang="zh-CN" dirty="0"/>
              <a:t>2B)</a:t>
            </a:r>
            <a:r>
              <a:rPr lang="zh-CN" altLang="en-US" dirty="0"/>
              <a:t>，</a:t>
            </a:r>
            <a:r>
              <a:rPr lang="en-US" altLang="zh-CN" dirty="0"/>
              <a:t>System 2</a:t>
            </a:r>
            <a:r>
              <a:rPr lang="zh-CN" altLang="en-US" dirty="0"/>
              <a:t>（</a:t>
            </a:r>
            <a:r>
              <a:rPr lang="en-US" altLang="zh-CN" dirty="0"/>
              <a:t>1.34B</a:t>
            </a:r>
            <a:r>
              <a:rPr lang="zh-CN" altLang="en-US" dirty="0"/>
              <a:t>），</a:t>
            </a:r>
            <a:r>
              <a:rPr lang="en-US" altLang="zh-CN" dirty="0"/>
              <a:t>system 2</a:t>
            </a:r>
            <a:r>
              <a:rPr lang="zh-CN" altLang="en-US" dirty="0"/>
              <a:t>的延迟可以低到</a:t>
            </a:r>
            <a:r>
              <a:rPr lang="en-US" altLang="zh-CN" dirty="0"/>
              <a:t>10ms.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A29A2-0B4F-4FDE-B7AC-AF3D1A140D0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496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2025/11/21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2025/11/21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603849" y="2399490"/>
            <a:ext cx="10909539" cy="637838"/>
          </a:xfrm>
        </p:spPr>
        <p:txBody>
          <a:bodyPr>
            <a:normAutofit fontScale="90000"/>
          </a:bodyPr>
          <a:lstStyle/>
          <a:p>
            <a:r>
              <a:rPr lang="en-US" altLang="zh-CN" sz="3600" dirty="0"/>
              <a:t>Survey of Vision-Language-Action (VLA) Models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637838"/>
          </a:xfrm>
        </p:spPr>
        <p:txBody>
          <a:bodyPr/>
          <a:lstStyle/>
          <a:p>
            <a:r>
              <a:rPr lang="zh-CN" altLang="en-US" dirty="0"/>
              <a:t>刘峥 </a:t>
            </a:r>
            <a:r>
              <a:rPr lang="en-US" altLang="zh-CN" dirty="0"/>
              <a:t>2025.11.21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BA24FA0-56D3-4AC1-98A5-5E929361C7B3}"/>
              </a:ext>
            </a:extLst>
          </p:cNvPr>
          <p:cNvSpPr txBox="1"/>
          <p:nvPr/>
        </p:nvSpPr>
        <p:spPr>
          <a:xfrm>
            <a:off x="298315" y="165413"/>
            <a:ext cx="429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Architectures Innovations (2024-2025) </a:t>
            </a:r>
            <a:endParaRPr lang="zh-CN" altLang="en-US" dirty="0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B75C3F4C-4983-4039-B267-48B036E7CF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3E26B0A6-A0ED-4E15-9215-CAF9874784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2" name="图片 11" descr="图形用户界面&#10;&#10;AI 生成的内容可能不正确。">
            <a:extLst>
              <a:ext uri="{FF2B5EF4-FFF2-40B4-BE49-F238E27FC236}">
                <a16:creationId xmlns:a16="http://schemas.microsoft.com/office/drawing/2014/main" id="{5C32FE28-D3E4-4B42-942C-49B6C53E0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940" y="1069651"/>
            <a:ext cx="10511948" cy="251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1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BA24FA0-56D3-4AC1-98A5-5E929361C7B3}"/>
              </a:ext>
            </a:extLst>
          </p:cNvPr>
          <p:cNvSpPr txBox="1"/>
          <p:nvPr/>
        </p:nvSpPr>
        <p:spPr>
          <a:xfrm>
            <a:off x="298315" y="165413"/>
            <a:ext cx="429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Architectures Innovations (2024-2025) 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8E5BD98-1143-41E8-B8E0-A0466F361A3A}"/>
              </a:ext>
            </a:extLst>
          </p:cNvPr>
          <p:cNvSpPr txBox="1"/>
          <p:nvPr/>
        </p:nvSpPr>
        <p:spPr>
          <a:xfrm>
            <a:off x="560995" y="843566"/>
            <a:ext cx="6511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2024: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RT-H:</a:t>
            </a:r>
            <a:r>
              <a:rPr lang="zh-CN" altLang="en-US" dirty="0"/>
              <a:t> </a:t>
            </a:r>
            <a:r>
              <a:rPr lang="en-US" altLang="zh-CN" dirty="0"/>
              <a:t>motion language, like “move arm forward”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2025: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Groot N1: dual-system architectures</a:t>
            </a:r>
            <a:r>
              <a:rPr lang="zh-CN" altLang="en-US" dirty="0"/>
              <a:t> 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4DBC705-5404-4ED8-80C3-5C056E04E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468" y="2182091"/>
            <a:ext cx="8475531" cy="44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31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BA24FA0-56D3-4AC1-98A5-5E929361C7B3}"/>
              </a:ext>
            </a:extLst>
          </p:cNvPr>
          <p:cNvSpPr txBox="1"/>
          <p:nvPr/>
        </p:nvSpPr>
        <p:spPr>
          <a:xfrm>
            <a:off x="298315" y="207524"/>
            <a:ext cx="2613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Feasible Optimizations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25ACEB4-213A-461C-92EA-B82F4CEC827F}"/>
              </a:ext>
            </a:extLst>
          </p:cNvPr>
          <p:cNvSpPr txBox="1"/>
          <p:nvPr/>
        </p:nvSpPr>
        <p:spPr>
          <a:xfrm>
            <a:off x="368060" y="1017917"/>
            <a:ext cx="80685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 err="1"/>
              <a:t>LoRA</a:t>
            </a:r>
            <a:r>
              <a:rPr lang="en-US" altLang="zh-CN" dirty="0"/>
              <a:t>: </a:t>
            </a:r>
            <a:r>
              <a:rPr lang="en-US" altLang="zh-CN" dirty="0" err="1"/>
              <a:t>OpenVLA</a:t>
            </a:r>
            <a:r>
              <a:rPr lang="en-US" altLang="zh-CN" dirty="0"/>
              <a:t>  </a:t>
            </a:r>
          </a:p>
          <a:p>
            <a:pPr marL="342900" indent="-342900">
              <a:buAutoNum type="arabicPeriod"/>
            </a:pPr>
            <a:r>
              <a:rPr lang="en-US" altLang="zh-CN" dirty="0"/>
              <a:t>Quantization: OpenVLA-7B uses INT8 quantization and </a:t>
            </a:r>
            <a:r>
              <a:rPr lang="en-US" altLang="zh-CN" dirty="0" err="1"/>
              <a:t>achives</a:t>
            </a:r>
            <a:r>
              <a:rPr lang="en-US" altLang="zh-CN" dirty="0"/>
              <a:t> an average success rate of 97% on the Orin NX.</a:t>
            </a:r>
          </a:p>
          <a:p>
            <a:pPr marL="342900" indent="-342900">
              <a:buAutoNum type="arabicPeriod"/>
            </a:pPr>
            <a:r>
              <a:rPr lang="en-US" altLang="zh-CN" dirty="0"/>
              <a:t>Model Pruning </a:t>
            </a:r>
          </a:p>
          <a:p>
            <a:pPr marL="342900" indent="-342900">
              <a:buAutoNum type="arabicPeriod"/>
            </a:pPr>
            <a:r>
              <a:rPr lang="en-US" altLang="zh-CN" dirty="0"/>
              <a:t>FAST</a:t>
            </a:r>
          </a:p>
          <a:p>
            <a:pPr marL="342900" indent="-342900">
              <a:buAutoNum type="arabicPeriod"/>
            </a:pPr>
            <a:r>
              <a:rPr lang="en-US" altLang="zh-CN" dirty="0"/>
              <a:t>Parallel Decoding and Action Chunking</a:t>
            </a:r>
          </a:p>
          <a:p>
            <a:pPr marL="342900" indent="-342900">
              <a:buAutoNum type="arabicPeriod"/>
            </a:pPr>
            <a:r>
              <a:rPr lang="en-US" altLang="zh-CN" dirty="0"/>
              <a:t>Model Pruning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0A016B-F003-4183-94C7-5930F2FCC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89" y="718214"/>
            <a:ext cx="3818062" cy="466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35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92FE1FB2-68E8-4642-ACC3-497430F7E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AA06882-F544-475C-ADD9-988FA0D55D87}"/>
              </a:ext>
            </a:extLst>
          </p:cNvPr>
          <p:cNvSpPr txBox="1"/>
          <p:nvPr/>
        </p:nvSpPr>
        <p:spPr>
          <a:xfrm>
            <a:off x="4014158" y="2921168"/>
            <a:ext cx="41636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/>
              <a:t>Thank you!</a:t>
            </a:r>
            <a:endParaRPr lang="zh-CN" altLang="en-US" sz="6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2489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42BEE20-D91A-4944-BD0F-E8ACB5ED012A}"/>
              </a:ext>
            </a:extLst>
          </p:cNvPr>
          <p:cNvSpPr txBox="1"/>
          <p:nvPr/>
        </p:nvSpPr>
        <p:spPr>
          <a:xfrm>
            <a:off x="220494" y="214009"/>
            <a:ext cx="3625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Background &amp; Definition: 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83AA01-66BE-47C0-BCCF-31C766DF0926}"/>
              </a:ext>
            </a:extLst>
          </p:cNvPr>
          <p:cNvSpPr txBox="1"/>
          <p:nvPr/>
        </p:nvSpPr>
        <p:spPr>
          <a:xfrm>
            <a:off x="410311" y="717338"/>
            <a:ext cx="11425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Definition</a:t>
            </a:r>
            <a:r>
              <a:rPr lang="en-US" altLang="zh-CN" dirty="0"/>
              <a:t>: VLA is defined as any model capable of processing </a:t>
            </a:r>
            <a:r>
              <a:rPr lang="en-US" altLang="zh-CN" b="1" dirty="0"/>
              <a:t>multimodal inputs </a:t>
            </a:r>
            <a:r>
              <a:rPr lang="en-US" altLang="zh-CN" dirty="0"/>
              <a:t>from vision, language and action to </a:t>
            </a:r>
            <a:r>
              <a:rPr lang="en-US" altLang="zh-CN" b="1" dirty="0"/>
              <a:t>product robot actions </a:t>
            </a:r>
            <a:r>
              <a:rPr lang="en-US" altLang="zh-CN" dirty="0"/>
              <a:t>that accomplish </a:t>
            </a:r>
            <a:r>
              <a:rPr lang="en-US" altLang="zh-CN" b="1" dirty="0"/>
              <a:t>embodied</a:t>
            </a:r>
            <a:r>
              <a:rPr lang="en-US" altLang="zh-CN" dirty="0"/>
              <a:t> tasks. </a:t>
            </a:r>
          </a:p>
        </p:txBody>
      </p:sp>
      <p:pic>
        <p:nvPicPr>
          <p:cNvPr id="4" name="图片 3" descr="图示&#10;&#10;AI 生成的内容可能不正确。">
            <a:extLst>
              <a:ext uri="{FF2B5EF4-FFF2-40B4-BE49-F238E27FC236}">
                <a16:creationId xmlns:a16="http://schemas.microsoft.com/office/drawing/2014/main" id="{4039FBAA-DC11-44DD-AE22-6350B50C29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890" y="1731624"/>
            <a:ext cx="7712075" cy="393874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E206EDE-7B8F-4BB8-BC2A-9259939FBFEC}"/>
              </a:ext>
            </a:extLst>
          </p:cNvPr>
          <p:cNvSpPr txBox="1"/>
          <p:nvPr/>
        </p:nvSpPr>
        <p:spPr>
          <a:xfrm>
            <a:off x="410311" y="1731624"/>
            <a:ext cx="53242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Why do we need VLA?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Traditional robotics lack generalizability.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VLMs provides strong semantic understanding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4FEB616-6EAA-45E4-AB57-18E0CEBEAFF6}"/>
              </a:ext>
            </a:extLst>
          </p:cNvPr>
          <p:cNvSpPr txBox="1"/>
          <p:nvPr/>
        </p:nvSpPr>
        <p:spPr>
          <a:xfrm>
            <a:off x="410311" y="3649049"/>
            <a:ext cx="62329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Backbone: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Image Tokenizer: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ViT</a:t>
            </a:r>
            <a:r>
              <a:rPr lang="en-US" altLang="zh-CN" dirty="0"/>
              <a:t> patch embed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SigLIP</a:t>
            </a:r>
            <a:r>
              <a:rPr lang="en-US" altLang="zh-CN" dirty="0"/>
              <a:t> / CLIP </a:t>
            </a:r>
            <a:r>
              <a:rPr lang="en-US" altLang="zh-CN" dirty="0" err="1"/>
              <a:t>ViT</a:t>
            </a:r>
            <a:r>
              <a:rPr lang="en-US" altLang="zh-CN" dirty="0"/>
              <a:t>-L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DinoV2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Language Tokenizer: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SentencePiece</a:t>
            </a:r>
            <a:r>
              <a:rPr lang="en-US" altLang="zh-CN" dirty="0"/>
              <a:t> (Google T5)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 </a:t>
            </a:r>
            <a:r>
              <a:rPr lang="en-US" altLang="zh-CN" dirty="0" err="1"/>
              <a:t>LLaMa</a:t>
            </a:r>
            <a:r>
              <a:rPr lang="en-US" altLang="zh-CN" dirty="0"/>
              <a:t> Tokenizer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CLIP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VLA Backbone: </a:t>
            </a:r>
            <a:r>
              <a:rPr lang="en-US" altLang="zh-CN" dirty="0" err="1"/>
              <a:t>Unet</a:t>
            </a:r>
            <a:r>
              <a:rPr lang="en-US" altLang="zh-CN" dirty="0"/>
              <a:t>, transformer, diffusion transformer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1636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BA24FA0-56D3-4AC1-98A5-5E929361C7B3}"/>
              </a:ext>
            </a:extLst>
          </p:cNvPr>
          <p:cNvSpPr txBox="1"/>
          <p:nvPr/>
        </p:nvSpPr>
        <p:spPr>
          <a:xfrm>
            <a:off x="298315" y="207524"/>
            <a:ext cx="4150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Early Explorations (2021-2023) </a:t>
            </a:r>
            <a:endParaRPr lang="zh-CN" altLang="en-US" dirty="0"/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DB100566-0662-4026-8B64-BF5F8BFCA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AutoShape 6">
            <a:extLst>
              <a:ext uri="{FF2B5EF4-FFF2-40B4-BE49-F238E27FC236}">
                <a16:creationId xmlns:a16="http://schemas.microsoft.com/office/drawing/2014/main" id="{0E82C44B-575A-4E13-BD90-6039E47FDE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81A3B0-F042-4C0E-A83B-E13E05CF10D8}"/>
              </a:ext>
            </a:extLst>
          </p:cNvPr>
          <p:cNvSpPr txBox="1"/>
          <p:nvPr/>
        </p:nvSpPr>
        <p:spPr>
          <a:xfrm>
            <a:off x="298315" y="868801"/>
            <a:ext cx="43320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2021:Unet-based model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CLIPort</a:t>
            </a:r>
            <a:r>
              <a:rPr lang="en-US" altLang="zh-CN" dirty="0"/>
              <a:t>: early VLA grounding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582662-3E06-4212-9FB3-E46ACAB6A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575" y="1759909"/>
            <a:ext cx="9361989" cy="422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89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19152BC-35F5-42CF-9800-A453DC735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899" y="1577856"/>
            <a:ext cx="7825694" cy="462356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BA24FA0-56D3-4AC1-98A5-5E929361C7B3}"/>
              </a:ext>
            </a:extLst>
          </p:cNvPr>
          <p:cNvSpPr txBox="1"/>
          <p:nvPr/>
        </p:nvSpPr>
        <p:spPr>
          <a:xfrm>
            <a:off x="298315" y="207524"/>
            <a:ext cx="4150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Early Explorations (2021-2023) </a:t>
            </a:r>
            <a:endParaRPr lang="zh-CN" altLang="en-US" dirty="0"/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DB100566-0662-4026-8B64-BF5F8BFCA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AutoShape 6">
            <a:extLst>
              <a:ext uri="{FF2B5EF4-FFF2-40B4-BE49-F238E27FC236}">
                <a16:creationId xmlns:a16="http://schemas.microsoft.com/office/drawing/2014/main" id="{0E82C44B-575A-4E13-BD90-6039E47FDE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81A3B0-F042-4C0E-A83B-E13E05CF10D8}"/>
              </a:ext>
            </a:extLst>
          </p:cNvPr>
          <p:cNvSpPr txBox="1"/>
          <p:nvPr/>
        </p:nvSpPr>
        <p:spPr>
          <a:xfrm>
            <a:off x="395590" y="836579"/>
            <a:ext cx="57004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2021:Unet-based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CLIPort</a:t>
            </a:r>
            <a:r>
              <a:rPr lang="en-US" altLang="zh-CN" dirty="0"/>
              <a:t>: early VLA grounding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2022: Transformer-based autoregressive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Gato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VIMA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828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D0E49C6-FB7A-474E-8AB8-2928B71CE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975" y="1720468"/>
            <a:ext cx="7370150" cy="482839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BA24FA0-56D3-4AC1-98A5-5E929361C7B3}"/>
              </a:ext>
            </a:extLst>
          </p:cNvPr>
          <p:cNvSpPr txBox="1"/>
          <p:nvPr/>
        </p:nvSpPr>
        <p:spPr>
          <a:xfrm>
            <a:off x="298315" y="207524"/>
            <a:ext cx="4150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Early Explorations (2021-2023) </a:t>
            </a:r>
            <a:endParaRPr lang="zh-CN" altLang="en-US" dirty="0"/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DB100566-0662-4026-8B64-BF5F8BFCA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AutoShape 6">
            <a:extLst>
              <a:ext uri="{FF2B5EF4-FFF2-40B4-BE49-F238E27FC236}">
                <a16:creationId xmlns:a16="http://schemas.microsoft.com/office/drawing/2014/main" id="{0E82C44B-575A-4E13-BD90-6039E47FDE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81A3B0-F042-4C0E-A83B-E13E05CF10D8}"/>
              </a:ext>
            </a:extLst>
          </p:cNvPr>
          <p:cNvSpPr txBox="1"/>
          <p:nvPr/>
        </p:nvSpPr>
        <p:spPr>
          <a:xfrm>
            <a:off x="395591" y="836579"/>
            <a:ext cx="59209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2021:Unet-based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CLIPort</a:t>
            </a:r>
            <a:r>
              <a:rPr lang="en-US" altLang="zh-CN" dirty="0"/>
              <a:t>: early VLA grounding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2022: Transformer-based autoregressive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Gato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VIMA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5903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BA24FA0-56D3-4AC1-98A5-5E929361C7B3}"/>
              </a:ext>
            </a:extLst>
          </p:cNvPr>
          <p:cNvSpPr txBox="1"/>
          <p:nvPr/>
        </p:nvSpPr>
        <p:spPr>
          <a:xfrm>
            <a:off x="298315" y="207524"/>
            <a:ext cx="4150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Early Explorations (2021-2023) </a:t>
            </a:r>
            <a:endParaRPr lang="zh-CN" altLang="en-US" dirty="0"/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DB100566-0662-4026-8B64-BF5F8BFCA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AutoShape 6">
            <a:extLst>
              <a:ext uri="{FF2B5EF4-FFF2-40B4-BE49-F238E27FC236}">
                <a16:creationId xmlns:a16="http://schemas.microsoft.com/office/drawing/2014/main" id="{0E82C44B-575A-4E13-BD90-6039E47FDE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81A3B0-F042-4C0E-A83B-E13E05CF10D8}"/>
              </a:ext>
            </a:extLst>
          </p:cNvPr>
          <p:cNvSpPr txBox="1"/>
          <p:nvPr/>
        </p:nvSpPr>
        <p:spPr>
          <a:xfrm>
            <a:off x="395591" y="836579"/>
            <a:ext cx="59209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2021:Unet-based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CLIPort</a:t>
            </a:r>
            <a:r>
              <a:rPr lang="en-US" altLang="zh-CN" dirty="0"/>
              <a:t>: early VLA grounding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2022: Transformer-based autoregressive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Gato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VIMA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2023: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RT-1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RT-2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RT-Series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BF2A9F1-6B47-4756-B3E3-2B85AECF0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466885"/>
            <a:ext cx="5022273" cy="632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72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5D9C18-4D55-4A1D-B8D9-41163323C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268" y="1627406"/>
            <a:ext cx="9803732" cy="37297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BA24FA0-56D3-4AC1-98A5-5E929361C7B3}"/>
              </a:ext>
            </a:extLst>
          </p:cNvPr>
          <p:cNvSpPr txBox="1"/>
          <p:nvPr/>
        </p:nvSpPr>
        <p:spPr>
          <a:xfrm>
            <a:off x="298315" y="207524"/>
            <a:ext cx="4150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Early Explorations (2021-2023) </a:t>
            </a:r>
            <a:endParaRPr lang="zh-CN" altLang="en-US" dirty="0"/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DB100566-0662-4026-8B64-BF5F8BFCA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AutoShape 6">
            <a:extLst>
              <a:ext uri="{FF2B5EF4-FFF2-40B4-BE49-F238E27FC236}">
                <a16:creationId xmlns:a16="http://schemas.microsoft.com/office/drawing/2014/main" id="{0E82C44B-575A-4E13-BD90-6039E47FDE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81A3B0-F042-4C0E-A83B-E13E05CF10D8}"/>
              </a:ext>
            </a:extLst>
          </p:cNvPr>
          <p:cNvSpPr txBox="1"/>
          <p:nvPr/>
        </p:nvSpPr>
        <p:spPr>
          <a:xfrm>
            <a:off x="395591" y="836579"/>
            <a:ext cx="592098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2021:Unet-based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CLIPort</a:t>
            </a:r>
            <a:r>
              <a:rPr lang="en-US" altLang="zh-CN" dirty="0"/>
              <a:t>: early VLA grounding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2022: Transformer-based autoregressive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Gato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VIMA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2023: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RT-1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RT-2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RT-Series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OpenVLA</a:t>
            </a:r>
            <a:r>
              <a:rPr lang="en-US" altLang="zh-CN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Diffusion Policy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0268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BA24FA0-56D3-4AC1-98A5-5E929361C7B3}"/>
              </a:ext>
            </a:extLst>
          </p:cNvPr>
          <p:cNvSpPr txBox="1"/>
          <p:nvPr/>
        </p:nvSpPr>
        <p:spPr>
          <a:xfrm>
            <a:off x="298315" y="207524"/>
            <a:ext cx="4150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Early Explorations (2021-2023) </a:t>
            </a:r>
            <a:endParaRPr lang="zh-CN" altLang="en-US" dirty="0"/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DB100566-0662-4026-8B64-BF5F8BFCA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AutoShape 6">
            <a:extLst>
              <a:ext uri="{FF2B5EF4-FFF2-40B4-BE49-F238E27FC236}">
                <a16:creationId xmlns:a16="http://schemas.microsoft.com/office/drawing/2014/main" id="{0E82C44B-575A-4E13-BD90-6039E47FDE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81A3B0-F042-4C0E-A83B-E13E05CF10D8}"/>
              </a:ext>
            </a:extLst>
          </p:cNvPr>
          <p:cNvSpPr txBox="1"/>
          <p:nvPr/>
        </p:nvSpPr>
        <p:spPr>
          <a:xfrm>
            <a:off x="395591" y="836579"/>
            <a:ext cx="592098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2021:Unet-based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CLIPort</a:t>
            </a:r>
            <a:r>
              <a:rPr lang="en-US" altLang="zh-CN" dirty="0"/>
              <a:t>: early VLA grounding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2022: Transformer-based autoregressive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Gato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VIMA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2023: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RT-1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RT-2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RT-Series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OpenVLA</a:t>
            </a:r>
            <a:r>
              <a:rPr lang="en-US" altLang="zh-CN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Diffusion Policy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9FEE129-9630-4D74-B203-3E13C4D33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230" y="2243533"/>
            <a:ext cx="9161455" cy="264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64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BA24FA0-56D3-4AC1-98A5-5E929361C7B3}"/>
              </a:ext>
            </a:extLst>
          </p:cNvPr>
          <p:cNvSpPr txBox="1"/>
          <p:nvPr/>
        </p:nvSpPr>
        <p:spPr>
          <a:xfrm>
            <a:off x="298314" y="207524"/>
            <a:ext cx="5044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Summary of Early Explorations (2021-2023) </a:t>
            </a:r>
            <a:endParaRPr lang="zh-CN" altLang="en-US" dirty="0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B75C3F4C-4983-4039-B267-48B036E7CF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3E26B0A6-A0ED-4E15-9215-CAF9874784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BC6C306-7978-49ED-9327-0C8EC137D1F4}"/>
              </a:ext>
            </a:extLst>
          </p:cNvPr>
          <p:cNvSpPr txBox="1"/>
          <p:nvPr/>
        </p:nvSpPr>
        <p:spPr>
          <a:xfrm>
            <a:off x="576986" y="815876"/>
            <a:ext cx="63351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From 2021 to 2023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 unified VLA framework was established.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Large-scale, multi-task  pipelines became mature.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Model success rates improved significantly.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Selections on backbones. </a:t>
            </a:r>
          </a:p>
          <a:p>
            <a:pPr lvl="1"/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Remaining Challenges: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Long-horizon tasks remain unsolved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Model are too large to inference on edge devices.</a:t>
            </a:r>
          </a:p>
          <a:p>
            <a:pPr lvl="1"/>
            <a:endParaRPr lang="zh-CN" alt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FBFA8B65-C9BB-4B60-A915-02A347110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400921"/>
              </p:ext>
            </p:extLst>
          </p:nvPr>
        </p:nvGraphicFramePr>
        <p:xfrm>
          <a:off x="576986" y="3733800"/>
          <a:ext cx="988894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1677">
                  <a:extLst>
                    <a:ext uri="{9D8B030D-6E8A-4147-A177-3AD203B41FA5}">
                      <a16:colId xmlns:a16="http://schemas.microsoft.com/office/drawing/2014/main" val="3232952477"/>
                    </a:ext>
                  </a:extLst>
                </a:gridCol>
                <a:gridCol w="1022684">
                  <a:extLst>
                    <a:ext uri="{9D8B030D-6E8A-4147-A177-3AD203B41FA5}">
                      <a16:colId xmlns:a16="http://schemas.microsoft.com/office/drawing/2014/main" val="16218794"/>
                    </a:ext>
                  </a:extLst>
                </a:gridCol>
                <a:gridCol w="860245">
                  <a:extLst>
                    <a:ext uri="{9D8B030D-6E8A-4147-A177-3AD203B41FA5}">
                      <a16:colId xmlns:a16="http://schemas.microsoft.com/office/drawing/2014/main" val="1751886130"/>
                    </a:ext>
                  </a:extLst>
                </a:gridCol>
                <a:gridCol w="908481">
                  <a:extLst>
                    <a:ext uri="{9D8B030D-6E8A-4147-A177-3AD203B41FA5}">
                      <a16:colId xmlns:a16="http://schemas.microsoft.com/office/drawing/2014/main" val="1149370040"/>
                    </a:ext>
                  </a:extLst>
                </a:gridCol>
                <a:gridCol w="918477">
                  <a:extLst>
                    <a:ext uri="{9D8B030D-6E8A-4147-A177-3AD203B41FA5}">
                      <a16:colId xmlns:a16="http://schemas.microsoft.com/office/drawing/2014/main" val="3508344959"/>
                    </a:ext>
                  </a:extLst>
                </a:gridCol>
                <a:gridCol w="948889">
                  <a:extLst>
                    <a:ext uri="{9D8B030D-6E8A-4147-A177-3AD203B41FA5}">
                      <a16:colId xmlns:a16="http://schemas.microsoft.com/office/drawing/2014/main" val="2477501828"/>
                    </a:ext>
                  </a:extLst>
                </a:gridCol>
                <a:gridCol w="1263813">
                  <a:extLst>
                    <a:ext uri="{9D8B030D-6E8A-4147-A177-3AD203B41FA5}">
                      <a16:colId xmlns:a16="http://schemas.microsoft.com/office/drawing/2014/main" val="3649649751"/>
                    </a:ext>
                  </a:extLst>
                </a:gridCol>
                <a:gridCol w="2004676">
                  <a:extLst>
                    <a:ext uri="{9D8B030D-6E8A-4147-A177-3AD203B41FA5}">
                      <a16:colId xmlns:a16="http://schemas.microsoft.com/office/drawing/2014/main" val="162103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Model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CLIPort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Gato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VIMA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RT-1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RT-2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OpenVLA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Diffusion Policy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97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Size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150M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1.2B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200M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35M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55B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912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Generalizability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×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×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×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366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154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23116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zJjNDYwMzEyZTVlMzU1NGFhYTFkNWZlYzBlMWNlMj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1466</TotalTime>
  <Words>793</Words>
  <Application>Microsoft Office PowerPoint</Application>
  <PresentationFormat>宽屏</PresentationFormat>
  <Paragraphs>133</Paragraphs>
  <Slides>13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等线</vt:lpstr>
      <vt:lpstr>Arial</vt:lpstr>
      <vt:lpstr>Wingdings</vt:lpstr>
      <vt:lpstr>WPS</vt:lpstr>
      <vt:lpstr>Survey of Vision-Language-Action (VLA) Models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zheng liu</cp:lastModifiedBy>
  <cp:revision>256</cp:revision>
  <dcterms:created xsi:type="dcterms:W3CDTF">2019-06-19T02:08:00Z</dcterms:created>
  <dcterms:modified xsi:type="dcterms:W3CDTF">2025-11-21T07:17:28Z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ICV">
    <vt:lpwstr>2714BC2042754196817988410A36725A</vt:lpwstr>
  </property>
</Properties>
</file>